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56" r:id="rId2"/>
    <p:sldId id="262" r:id="rId3"/>
    <p:sldId id="264" r:id="rId4"/>
    <p:sldId id="258" r:id="rId5"/>
    <p:sldId id="267" r:id="rId6"/>
    <p:sldId id="259" r:id="rId7"/>
    <p:sldId id="260" r:id="rId8"/>
    <p:sldId id="265" r:id="rId9"/>
    <p:sldId id="266" r:id="rId10"/>
    <p:sldId id="261"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65" d="100"/>
          <a:sy n="165" d="100"/>
        </p:scale>
        <p:origin x="144"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48:32.452"/>
    </inkml:context>
    <inkml:brush xml:id="br0">
      <inkml:brushProperty name="width" value="0.05" units="cm"/>
      <inkml:brushProperty name="height" value="0.05" units="cm"/>
      <inkml:brushProperty name="color" value="#E71224"/>
    </inkml:brush>
  </inkml:definitions>
  <inkml:trace contextRef="#ctx0" brushRef="#br0">722 0 24575,'-706'0'-1365,"691"0"-5461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3:14:42.238"/>
    </inkml:context>
    <inkml:brush xml:id="br0">
      <inkml:brushProperty name="width" value="0.025" units="cm"/>
      <inkml:brushProperty name="height" value="0.025" units="cm"/>
      <inkml:brushProperty name="color" value="#E71224"/>
    </inkml:brush>
  </inkml:definitions>
  <inkml:trace contextRef="#ctx0" brushRef="#br0">373 1 24575,'-235'0'0,"225"0"67,-1 2-1,1-1 1,0 1 0,-14 5-1,12-3-632,0-1 0,-19 2 0,14-4-6260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3:14:45.811"/>
    </inkml:context>
    <inkml:brush xml:id="br0">
      <inkml:brushProperty name="width" value="0.025" units="cm"/>
      <inkml:brushProperty name="height" value="0.025" units="cm"/>
      <inkml:brushProperty name="color" value="#E71224"/>
    </inkml:brush>
  </inkml:definitions>
  <inkml:trace contextRef="#ctx0" brushRef="#br0">697 41 24575,'-5'0'0,"0"-1"0,0 0 0,1 0 0,-1-1 0,0 0 0,0 1 0,1-1 0,-7-4 0,-25-9 0,7 11 0,-1 1 0,0 1 0,-56 4 0,16 0 0,-279-2-1365,331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59:54.178"/>
    </inkml:context>
    <inkml:brush xml:id="br0">
      <inkml:brushProperty name="width" value="0.025" units="cm"/>
      <inkml:brushProperty name="height" value="0.025" units="cm"/>
      <inkml:brushProperty name="color" value="#E71224"/>
    </inkml:brush>
  </inkml:definitions>
  <inkml:trace contextRef="#ctx0" brushRef="#br0">193 1 24575,'-2'0'0,"-5"0"0,-1 2 0,1 4 0,-3 2 0,1 4 0,-1-1 0,-2-2 0,-3-3 0,0 1 0,-1-2 0,1-2 0,2 4 0,-1-1 0,-1 0 0,1 2 0,3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59:55.548"/>
    </inkml:context>
    <inkml:brush xml:id="br0">
      <inkml:brushProperty name="width" value="0.025" units="cm"/>
      <inkml:brushProperty name="height" value="0.025" units="cm"/>
      <inkml:brushProperty name="color" value="#E71224"/>
    </inkml:brush>
  </inkml:definitions>
  <inkml:trace contextRef="#ctx0" brushRef="#br0">0 0 24575,'0'2'0,"2"1"0,1 4 0,4 0 0,0 2 0,2-1 0,3-2 0,0 2 0,1 0 0,3-2 0,-1 3 0,-1 0 0,-3-1 0,0 0 0,3-2 0,-1 1 0,-1 1 0,-2-2-8191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59:57.316"/>
    </inkml:context>
    <inkml:brush xml:id="br0">
      <inkml:brushProperty name="width" value="0.025" units="cm"/>
      <inkml:brushProperty name="height" value="0.025" units="cm"/>
      <inkml:brushProperty name="color" value="#E71224"/>
    </inkml:brush>
  </inkml:definitions>
  <inkml:trace contextRef="#ctx0" brushRef="#br0">478 0 24575,'-17'0'0,"1"1"0,0 0 0,0 2 0,0-1 0,0 2 0,0 0 0,0 1 0,-17 8 0,11-3 0,0-1 0,0-2 0,0 0 0,-1-1 0,-41 5 0,48-9-26,1 2 0,1-1 0,-1 2 0,-27 11 0,16-5-1209,13-6-5591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59:58.285"/>
    </inkml:context>
    <inkml:brush xml:id="br0">
      <inkml:brushProperty name="width" value="0.025" units="cm"/>
      <inkml:brushProperty name="height" value="0.025" units="cm"/>
      <inkml:brushProperty name="color" value="#E71224"/>
    </inkml:brush>
  </inkml:definitions>
  <inkml:trace contextRef="#ctx0" brushRef="#br0">1 0 24575,'4'0'0,"1"4"0,4 2 0,3 1 0,3 4 0,3 0 0,-1 2 0,-2-1 0,-3 2 0,0-2 0,-1-1 0,0-2 0,0 1 0,-1-1 0,2-1 0,-1 1 0,2-1 0,-1-1-8191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1:59:59.881"/>
    </inkml:context>
    <inkml:brush xml:id="br0">
      <inkml:brushProperty name="width" value="0.025" units="cm"/>
      <inkml:brushProperty name="height" value="0.025" units="cm"/>
      <inkml:brushProperty name="color" value="#E71224"/>
    </inkml:brush>
  </inkml:definitions>
  <inkml:trace contextRef="#ctx0" brushRef="#br0">465 0 24575,'-6'1'0,"1"1"0,-1 0 0,1 0 0,-1 1 0,1-1 0,0 1 0,0 0 0,-6 6 0,3-4 0,-26 17 0,-2-2 0,0-1 0,-66 24 0,-80 19-1365,170-59-5461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12:00:00.885"/>
    </inkml:context>
    <inkml:brush xml:id="br0">
      <inkml:brushProperty name="width" value="0.025" units="cm"/>
      <inkml:brushProperty name="height" value="0.025" units="cm"/>
      <inkml:brushProperty name="color" value="#E71224"/>
    </inkml:brush>
  </inkml:definitions>
  <inkml:trace contextRef="#ctx0" brushRef="#br0">1 1 24575,'4'1'0,"0"1"0,0 0 0,-1 0 0,1 0 0,0 1 0,-1-1 0,0 1 0,0 0 0,1 0 0,-2 0 0,6 7 0,-4-6 0,32 35-682,53 44-1,-78-74-6143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0F8E8D8-B2F4-4588-859E-E31DD3FB1820}" type="datetimeFigureOut">
              <a:rPr lang="en-US" smtClean="0"/>
              <a:t>12/16/2021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4204661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87681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157626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9354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54017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F8E8D8-B2F4-4588-859E-E31DD3FB1820}"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124866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F8E8D8-B2F4-4588-859E-E31DD3FB1820}"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4042858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8E8D8-B2F4-4588-859E-E31DD3FB1820}"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51499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8E8D8-B2F4-4588-859E-E31DD3FB1820}"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79262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8E8D8-B2F4-4588-859E-E31DD3FB1820}"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268497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8E8D8-B2F4-4588-859E-E31DD3FB1820}"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188522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125537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F8E8D8-B2F4-4588-859E-E31DD3FB1820}"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79096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F8E8D8-B2F4-4588-859E-E31DD3FB1820}"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365957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8E8D8-B2F4-4588-859E-E31DD3FB1820}"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13325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54525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8E8D8-B2F4-4588-859E-E31DD3FB1820}"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B2700-0D79-4038-88F2-3FB455AA5F77}" type="slidenum">
              <a:rPr lang="en-US" smtClean="0"/>
              <a:t>‹#›</a:t>
            </a:fld>
            <a:endParaRPr lang="en-US"/>
          </a:p>
        </p:txBody>
      </p:sp>
    </p:spTree>
    <p:extLst>
      <p:ext uri="{BB962C8B-B14F-4D97-AF65-F5344CB8AC3E}">
        <p14:creationId xmlns:p14="http://schemas.microsoft.com/office/powerpoint/2010/main" val="1011667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F8E8D8-B2F4-4588-859E-E31DD3FB1820}" type="datetimeFigureOut">
              <a:rPr lang="en-US" smtClean="0"/>
              <a:t>12/16/2021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68B2700-0D79-4038-88F2-3FB455AA5F77}" type="slidenum">
              <a:rPr lang="en-US" smtClean="0"/>
              <a:t>‹#›</a:t>
            </a:fld>
            <a:endParaRPr lang="en-US"/>
          </a:p>
        </p:txBody>
      </p:sp>
    </p:spTree>
    <p:extLst>
      <p:ext uri="{BB962C8B-B14F-4D97-AF65-F5344CB8AC3E}">
        <p14:creationId xmlns:p14="http://schemas.microsoft.com/office/powerpoint/2010/main" val="1852107825"/>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7.xml"/><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1.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9FFF-1126-4D81-AE01-62666D533E32}"/>
              </a:ext>
            </a:extLst>
          </p:cNvPr>
          <p:cNvSpPr>
            <a:spLocks noGrp="1"/>
          </p:cNvSpPr>
          <p:nvPr>
            <p:ph type="ctrTitle"/>
          </p:nvPr>
        </p:nvSpPr>
        <p:spPr>
          <a:xfrm>
            <a:off x="1704814" y="1071279"/>
            <a:ext cx="9214071" cy="2018682"/>
          </a:xfrm>
        </p:spPr>
        <p:txBody>
          <a:bodyPr/>
          <a:lstStyle/>
          <a:p>
            <a:r>
              <a:rPr lang="en-US" sz="4000" dirty="0">
                <a:solidFill>
                  <a:schemeClr val="tx2">
                    <a:lumMod val="10000"/>
                  </a:schemeClr>
                </a:solidFill>
              </a:rPr>
              <a:t>Convolutional Neural Networks for Image Classification </a:t>
            </a:r>
          </a:p>
        </p:txBody>
      </p:sp>
      <p:pic>
        <p:nvPicPr>
          <p:cNvPr id="7" name="Picture 6">
            <a:extLst>
              <a:ext uri="{FF2B5EF4-FFF2-40B4-BE49-F238E27FC236}">
                <a16:creationId xmlns:a16="http://schemas.microsoft.com/office/drawing/2014/main" id="{E631B581-BEE6-42E4-9C4F-3F179891F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762" y="3717683"/>
            <a:ext cx="6086880" cy="2642461"/>
          </a:xfrm>
          <a:prstGeom prst="rect">
            <a:avLst/>
          </a:prstGeom>
        </p:spPr>
      </p:pic>
    </p:spTree>
    <p:extLst>
      <p:ext uri="{BB962C8B-B14F-4D97-AF65-F5344CB8AC3E}">
        <p14:creationId xmlns:p14="http://schemas.microsoft.com/office/powerpoint/2010/main" val="74924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15BE86-380B-448E-B828-23BA7482A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9" y="1379347"/>
            <a:ext cx="5362085" cy="4765130"/>
          </a:xfrm>
          <a:prstGeom prst="rect">
            <a:avLst/>
          </a:prstGeom>
        </p:spPr>
      </p:pic>
      <p:pic>
        <p:nvPicPr>
          <p:cNvPr id="5" name="Content Placeholder 4">
            <a:extLst>
              <a:ext uri="{FF2B5EF4-FFF2-40B4-BE49-F238E27FC236}">
                <a16:creationId xmlns:a16="http://schemas.microsoft.com/office/drawing/2014/main" id="{FC4C6FD0-8AEB-4CEA-A776-FEDCBF7C7C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7011" y="1379347"/>
            <a:ext cx="5944493" cy="4765130"/>
          </a:xfrm>
        </p:spPr>
      </p:pic>
      <p:sp>
        <p:nvSpPr>
          <p:cNvPr id="2" name="Title 1">
            <a:extLst>
              <a:ext uri="{FF2B5EF4-FFF2-40B4-BE49-F238E27FC236}">
                <a16:creationId xmlns:a16="http://schemas.microsoft.com/office/drawing/2014/main" id="{C343DA75-6124-40B2-830D-C0FFC7676CA3}"/>
              </a:ext>
            </a:extLst>
          </p:cNvPr>
          <p:cNvSpPr>
            <a:spLocks noGrp="1"/>
          </p:cNvSpPr>
          <p:nvPr>
            <p:ph type="title"/>
          </p:nvPr>
        </p:nvSpPr>
        <p:spPr/>
        <p:txBody>
          <a:bodyPr/>
          <a:lstStyle/>
          <a:p>
            <a:r>
              <a:rPr lang="en-US" dirty="0">
                <a:solidFill>
                  <a:schemeClr val="tx2">
                    <a:lumMod val="10000"/>
                  </a:schemeClr>
                </a:solidFill>
              </a:rPr>
              <a:t>Heatmap</a:t>
            </a:r>
          </a:p>
        </p:txBody>
      </p:sp>
      <p:sp>
        <p:nvSpPr>
          <p:cNvPr id="8" name="TextBox 7">
            <a:extLst>
              <a:ext uri="{FF2B5EF4-FFF2-40B4-BE49-F238E27FC236}">
                <a16:creationId xmlns:a16="http://schemas.microsoft.com/office/drawing/2014/main" id="{648B9BE2-8A93-4591-89DA-44B1CDFAC10C}"/>
              </a:ext>
            </a:extLst>
          </p:cNvPr>
          <p:cNvSpPr txBox="1"/>
          <p:nvPr/>
        </p:nvSpPr>
        <p:spPr>
          <a:xfrm>
            <a:off x="407183" y="6005978"/>
            <a:ext cx="3141930" cy="276999"/>
          </a:xfrm>
          <a:prstGeom prst="rect">
            <a:avLst/>
          </a:prstGeom>
          <a:noFill/>
        </p:spPr>
        <p:txBody>
          <a:bodyPr wrap="square" rtlCol="0">
            <a:spAutoFit/>
          </a:bodyPr>
          <a:lstStyle/>
          <a:p>
            <a:r>
              <a:rPr lang="en-US" sz="1200" dirty="0">
                <a:solidFill>
                  <a:schemeClr val="tx2">
                    <a:lumMod val="10000"/>
                  </a:schemeClr>
                </a:solidFill>
                <a:latin typeface="Andalus" panose="02020603050405020304" pitchFamily="18" charset="-78"/>
                <a:cs typeface="Andalus" panose="02020603050405020304" pitchFamily="18" charset="-78"/>
              </a:rPr>
              <a:t>Figure1 : after using data augmentation</a:t>
            </a:r>
          </a:p>
        </p:txBody>
      </p:sp>
      <p:sp>
        <p:nvSpPr>
          <p:cNvPr id="9" name="TextBox 8">
            <a:extLst>
              <a:ext uri="{FF2B5EF4-FFF2-40B4-BE49-F238E27FC236}">
                <a16:creationId xmlns:a16="http://schemas.microsoft.com/office/drawing/2014/main" id="{BEB77E53-4804-4982-8137-AECC8A7D4DBE}"/>
              </a:ext>
            </a:extLst>
          </p:cNvPr>
          <p:cNvSpPr txBox="1"/>
          <p:nvPr/>
        </p:nvSpPr>
        <p:spPr>
          <a:xfrm>
            <a:off x="7254851" y="6100982"/>
            <a:ext cx="3141930" cy="276999"/>
          </a:xfrm>
          <a:prstGeom prst="rect">
            <a:avLst/>
          </a:prstGeom>
          <a:noFill/>
        </p:spPr>
        <p:txBody>
          <a:bodyPr wrap="square" rtlCol="0">
            <a:spAutoFit/>
          </a:bodyPr>
          <a:lstStyle/>
          <a:p>
            <a:r>
              <a:rPr lang="en-US" sz="1200" dirty="0">
                <a:solidFill>
                  <a:schemeClr val="tx2">
                    <a:lumMod val="10000"/>
                  </a:schemeClr>
                </a:solidFill>
                <a:latin typeface="Andalus" panose="02020603050405020304" pitchFamily="18" charset="-78"/>
                <a:cs typeface="Andalus" panose="02020603050405020304" pitchFamily="18" charset="-78"/>
              </a:rPr>
              <a:t>Figure2 : before using data augmentation</a:t>
            </a:r>
          </a:p>
        </p:txBody>
      </p:sp>
    </p:spTree>
    <p:extLst>
      <p:ext uri="{BB962C8B-B14F-4D97-AF65-F5344CB8AC3E}">
        <p14:creationId xmlns:p14="http://schemas.microsoft.com/office/powerpoint/2010/main" val="1413854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CF64-6092-457D-A1EC-EC4609BC1F8A}"/>
              </a:ext>
            </a:extLst>
          </p:cNvPr>
          <p:cNvSpPr>
            <a:spLocks noGrp="1"/>
          </p:cNvSpPr>
          <p:nvPr>
            <p:ph type="title"/>
          </p:nvPr>
        </p:nvSpPr>
        <p:spPr>
          <a:xfrm>
            <a:off x="1141413" y="618518"/>
            <a:ext cx="8874546" cy="1478570"/>
          </a:xfrm>
        </p:spPr>
        <p:txBody>
          <a:bodyPr>
            <a:normAutofit/>
          </a:bodyPr>
          <a:lstStyle/>
          <a:p>
            <a:r>
              <a:rPr lang="en-US" sz="2800" dirty="0">
                <a:solidFill>
                  <a:schemeClr val="tx2">
                    <a:lumMod val="10000"/>
                  </a:schemeClr>
                </a:solidFill>
              </a:rPr>
              <a:t>Prediction before using data augmentation</a:t>
            </a:r>
          </a:p>
        </p:txBody>
      </p:sp>
      <p:pic>
        <p:nvPicPr>
          <p:cNvPr id="5" name="Content Placeholder 4">
            <a:extLst>
              <a:ext uri="{FF2B5EF4-FFF2-40B4-BE49-F238E27FC236}">
                <a16:creationId xmlns:a16="http://schemas.microsoft.com/office/drawing/2014/main" id="{1DC4AACF-B0CC-4FFC-99D5-1A1B514C78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154147"/>
            <a:ext cx="6179462" cy="4259653"/>
          </a:xfrm>
        </p:spPr>
      </p:pic>
      <p:grpSp>
        <p:nvGrpSpPr>
          <p:cNvPr id="10" name="Group 9">
            <a:extLst>
              <a:ext uri="{FF2B5EF4-FFF2-40B4-BE49-F238E27FC236}">
                <a16:creationId xmlns:a16="http://schemas.microsoft.com/office/drawing/2014/main" id="{D4726854-421D-4BC8-8A09-1FF519642E4F}"/>
              </a:ext>
            </a:extLst>
          </p:cNvPr>
          <p:cNvGrpSpPr/>
          <p:nvPr/>
        </p:nvGrpSpPr>
        <p:grpSpPr>
          <a:xfrm>
            <a:off x="2933618" y="2162295"/>
            <a:ext cx="74160" cy="51120"/>
            <a:chOff x="2933618" y="2162295"/>
            <a:chExt cx="74160" cy="5112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A4C4CCC2-0520-4F9D-A099-ECDDD608747E}"/>
                    </a:ext>
                  </a:extLst>
                </p14:cNvPr>
                <p14:cNvContentPartPr/>
                <p14:nvPr/>
              </p14:nvContentPartPr>
              <p14:xfrm>
                <a:off x="2937938" y="2175255"/>
                <a:ext cx="69840" cy="38160"/>
              </p14:xfrm>
            </p:contentPart>
          </mc:Choice>
          <mc:Fallback>
            <p:pic>
              <p:nvPicPr>
                <p:cNvPr id="8" name="Ink 7">
                  <a:extLst>
                    <a:ext uri="{FF2B5EF4-FFF2-40B4-BE49-F238E27FC236}">
                      <a16:creationId xmlns:a16="http://schemas.microsoft.com/office/drawing/2014/main" id="{A4C4CCC2-0520-4F9D-A099-ECDDD608747E}"/>
                    </a:ext>
                  </a:extLst>
                </p:cNvPr>
                <p:cNvPicPr/>
                <p:nvPr/>
              </p:nvPicPr>
              <p:blipFill>
                <a:blip r:embed="rId4"/>
                <a:stretch>
                  <a:fillRect/>
                </a:stretch>
              </p:blipFill>
              <p:spPr>
                <a:xfrm>
                  <a:off x="2933618" y="2170935"/>
                  <a:ext cx="78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D8173679-C08C-4926-89D1-D615DF17648D}"/>
                    </a:ext>
                  </a:extLst>
                </p14:cNvPr>
                <p14:cNvContentPartPr/>
                <p14:nvPr/>
              </p14:nvContentPartPr>
              <p14:xfrm>
                <a:off x="2933618" y="2162295"/>
                <a:ext cx="65520" cy="45360"/>
              </p14:xfrm>
            </p:contentPart>
          </mc:Choice>
          <mc:Fallback>
            <p:pic>
              <p:nvPicPr>
                <p:cNvPr id="9" name="Ink 8">
                  <a:extLst>
                    <a:ext uri="{FF2B5EF4-FFF2-40B4-BE49-F238E27FC236}">
                      <a16:creationId xmlns:a16="http://schemas.microsoft.com/office/drawing/2014/main" id="{D8173679-C08C-4926-89D1-D615DF17648D}"/>
                    </a:ext>
                  </a:extLst>
                </p:cNvPr>
                <p:cNvPicPr/>
                <p:nvPr/>
              </p:nvPicPr>
              <p:blipFill>
                <a:blip r:embed="rId6"/>
                <a:stretch>
                  <a:fillRect/>
                </a:stretch>
              </p:blipFill>
              <p:spPr>
                <a:xfrm>
                  <a:off x="2929298" y="2157975"/>
                  <a:ext cx="74160" cy="54000"/>
                </a:xfrm>
                <a:prstGeom prst="rect">
                  <a:avLst/>
                </a:prstGeom>
              </p:spPr>
            </p:pic>
          </mc:Fallback>
        </mc:AlternateContent>
      </p:grpSp>
      <p:grpSp>
        <p:nvGrpSpPr>
          <p:cNvPr id="13" name="Group 12">
            <a:extLst>
              <a:ext uri="{FF2B5EF4-FFF2-40B4-BE49-F238E27FC236}">
                <a16:creationId xmlns:a16="http://schemas.microsoft.com/office/drawing/2014/main" id="{18744BDE-CC9E-42E1-8796-FAE9EDDA128B}"/>
              </a:ext>
            </a:extLst>
          </p:cNvPr>
          <p:cNvGrpSpPr/>
          <p:nvPr/>
        </p:nvGrpSpPr>
        <p:grpSpPr>
          <a:xfrm>
            <a:off x="2796458" y="4550175"/>
            <a:ext cx="172080" cy="59400"/>
            <a:chOff x="2796458" y="4550175"/>
            <a:chExt cx="172080" cy="59400"/>
          </a:xfrm>
        </p:grpSpPr>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CD00A6FF-2F14-4352-B98A-32FA02456DBC}"/>
                    </a:ext>
                  </a:extLst>
                </p14:cNvPr>
                <p14:cNvContentPartPr/>
                <p14:nvPr/>
              </p14:nvContentPartPr>
              <p14:xfrm>
                <a:off x="2796458" y="4563135"/>
                <a:ext cx="172080" cy="46440"/>
              </p14:xfrm>
            </p:contentPart>
          </mc:Choice>
          <mc:Fallback>
            <p:pic>
              <p:nvPicPr>
                <p:cNvPr id="11" name="Ink 10">
                  <a:extLst>
                    <a:ext uri="{FF2B5EF4-FFF2-40B4-BE49-F238E27FC236}">
                      <a16:creationId xmlns:a16="http://schemas.microsoft.com/office/drawing/2014/main" id="{CD00A6FF-2F14-4352-B98A-32FA02456DBC}"/>
                    </a:ext>
                  </a:extLst>
                </p:cNvPr>
                <p:cNvPicPr/>
                <p:nvPr/>
              </p:nvPicPr>
              <p:blipFill>
                <a:blip r:embed="rId8"/>
                <a:stretch>
                  <a:fillRect/>
                </a:stretch>
              </p:blipFill>
              <p:spPr>
                <a:xfrm>
                  <a:off x="2792138" y="4558815"/>
                  <a:ext cx="180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57DB645A-6036-4B23-A8ED-3986C39D6E70}"/>
                    </a:ext>
                  </a:extLst>
                </p14:cNvPr>
                <p14:cNvContentPartPr/>
                <p14:nvPr/>
              </p14:nvContentPartPr>
              <p14:xfrm>
                <a:off x="2851178" y="4550175"/>
                <a:ext cx="75960" cy="58320"/>
              </p14:xfrm>
            </p:contentPart>
          </mc:Choice>
          <mc:Fallback>
            <p:pic>
              <p:nvPicPr>
                <p:cNvPr id="12" name="Ink 11">
                  <a:extLst>
                    <a:ext uri="{FF2B5EF4-FFF2-40B4-BE49-F238E27FC236}">
                      <a16:creationId xmlns:a16="http://schemas.microsoft.com/office/drawing/2014/main" id="{57DB645A-6036-4B23-A8ED-3986C39D6E70}"/>
                    </a:ext>
                  </a:extLst>
                </p:cNvPr>
                <p:cNvPicPr/>
                <p:nvPr/>
              </p:nvPicPr>
              <p:blipFill>
                <a:blip r:embed="rId10"/>
                <a:stretch>
                  <a:fillRect/>
                </a:stretch>
              </p:blipFill>
              <p:spPr>
                <a:xfrm>
                  <a:off x="2846858" y="4545855"/>
                  <a:ext cx="84600" cy="66960"/>
                </a:xfrm>
                <a:prstGeom prst="rect">
                  <a:avLst/>
                </a:prstGeom>
              </p:spPr>
            </p:pic>
          </mc:Fallback>
        </mc:AlternateContent>
      </p:grpSp>
      <p:grpSp>
        <p:nvGrpSpPr>
          <p:cNvPr id="16" name="Group 15">
            <a:extLst>
              <a:ext uri="{FF2B5EF4-FFF2-40B4-BE49-F238E27FC236}">
                <a16:creationId xmlns:a16="http://schemas.microsoft.com/office/drawing/2014/main" id="{AFAFD002-34D6-4236-B71F-2E42229DF7FE}"/>
              </a:ext>
            </a:extLst>
          </p:cNvPr>
          <p:cNvGrpSpPr/>
          <p:nvPr/>
        </p:nvGrpSpPr>
        <p:grpSpPr>
          <a:xfrm>
            <a:off x="6293858" y="4515615"/>
            <a:ext cx="167760" cy="72720"/>
            <a:chOff x="6293858" y="4515615"/>
            <a:chExt cx="167760" cy="72720"/>
          </a:xfrm>
        </p:grpSpPr>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E58AF8CB-2B16-4D0F-97F9-AADD384D412E}"/>
                    </a:ext>
                  </a:extLst>
                </p14:cNvPr>
                <p14:cNvContentPartPr/>
                <p14:nvPr/>
              </p14:nvContentPartPr>
              <p14:xfrm>
                <a:off x="6293858" y="4515615"/>
                <a:ext cx="167760" cy="72720"/>
              </p14:xfrm>
            </p:contentPart>
          </mc:Choice>
          <mc:Fallback>
            <p:pic>
              <p:nvPicPr>
                <p:cNvPr id="14" name="Ink 13">
                  <a:extLst>
                    <a:ext uri="{FF2B5EF4-FFF2-40B4-BE49-F238E27FC236}">
                      <a16:creationId xmlns:a16="http://schemas.microsoft.com/office/drawing/2014/main" id="{E58AF8CB-2B16-4D0F-97F9-AADD384D412E}"/>
                    </a:ext>
                  </a:extLst>
                </p:cNvPr>
                <p:cNvPicPr/>
                <p:nvPr/>
              </p:nvPicPr>
              <p:blipFill>
                <a:blip r:embed="rId12"/>
                <a:stretch>
                  <a:fillRect/>
                </a:stretch>
              </p:blipFill>
              <p:spPr>
                <a:xfrm>
                  <a:off x="6289538" y="4511295"/>
                  <a:ext cx="1764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F2F366A7-9678-4C78-9943-2329BC4A69B3}"/>
                    </a:ext>
                  </a:extLst>
                </p14:cNvPr>
                <p14:cNvContentPartPr/>
                <p14:nvPr/>
              </p14:nvContentPartPr>
              <p14:xfrm>
                <a:off x="6374498" y="4519575"/>
                <a:ext cx="67320" cy="61920"/>
              </p14:xfrm>
            </p:contentPart>
          </mc:Choice>
          <mc:Fallback>
            <p:pic>
              <p:nvPicPr>
                <p:cNvPr id="15" name="Ink 14">
                  <a:extLst>
                    <a:ext uri="{FF2B5EF4-FFF2-40B4-BE49-F238E27FC236}">
                      <a16:creationId xmlns:a16="http://schemas.microsoft.com/office/drawing/2014/main" id="{F2F366A7-9678-4C78-9943-2329BC4A69B3}"/>
                    </a:ext>
                  </a:extLst>
                </p:cNvPr>
                <p:cNvPicPr/>
                <p:nvPr/>
              </p:nvPicPr>
              <p:blipFill>
                <a:blip r:embed="rId14"/>
                <a:stretch>
                  <a:fillRect/>
                </a:stretch>
              </p:blipFill>
              <p:spPr>
                <a:xfrm>
                  <a:off x="6370178" y="4515255"/>
                  <a:ext cx="75960" cy="70560"/>
                </a:xfrm>
                <a:prstGeom prst="rect">
                  <a:avLst/>
                </a:prstGeom>
              </p:spPr>
            </p:pic>
          </mc:Fallback>
        </mc:AlternateContent>
      </p:grpSp>
    </p:spTree>
    <p:extLst>
      <p:ext uri="{BB962C8B-B14F-4D97-AF65-F5344CB8AC3E}">
        <p14:creationId xmlns:p14="http://schemas.microsoft.com/office/powerpoint/2010/main" val="155729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FA041C-D5B6-4236-9769-A1B24FF6F4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720" y="2262488"/>
            <a:ext cx="5558409" cy="3541712"/>
          </a:xfrm>
        </p:spPr>
      </p:pic>
      <p:pic>
        <p:nvPicPr>
          <p:cNvPr id="7" name="Picture 6">
            <a:extLst>
              <a:ext uri="{FF2B5EF4-FFF2-40B4-BE49-F238E27FC236}">
                <a16:creationId xmlns:a16="http://schemas.microsoft.com/office/drawing/2014/main" id="{64B987C4-B003-413C-9361-75294A32C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932" y="2262488"/>
            <a:ext cx="5134649" cy="3644276"/>
          </a:xfrm>
          <a:prstGeom prst="rect">
            <a:avLst/>
          </a:prstGeom>
        </p:spPr>
      </p:pic>
      <p:sp>
        <p:nvSpPr>
          <p:cNvPr id="2" name="Title 1">
            <a:extLst>
              <a:ext uri="{FF2B5EF4-FFF2-40B4-BE49-F238E27FC236}">
                <a16:creationId xmlns:a16="http://schemas.microsoft.com/office/drawing/2014/main" id="{E45CA982-5120-4C68-8ABD-1F1B7C65E453}"/>
              </a:ext>
            </a:extLst>
          </p:cNvPr>
          <p:cNvSpPr>
            <a:spLocks noGrp="1"/>
          </p:cNvSpPr>
          <p:nvPr>
            <p:ph type="title"/>
          </p:nvPr>
        </p:nvSpPr>
        <p:spPr/>
        <p:txBody>
          <a:bodyPr/>
          <a:lstStyle/>
          <a:p>
            <a:r>
              <a:rPr lang="en-US" dirty="0">
                <a:solidFill>
                  <a:schemeClr val="tx2">
                    <a:lumMod val="10000"/>
                  </a:schemeClr>
                </a:solidFill>
                <a:latin typeface="sohne"/>
              </a:rPr>
              <a:t>Data Augmentation techniques</a:t>
            </a:r>
          </a:p>
        </p:txBody>
      </p:sp>
    </p:spTree>
    <p:extLst>
      <p:ext uri="{BB962C8B-B14F-4D97-AF65-F5344CB8AC3E}">
        <p14:creationId xmlns:p14="http://schemas.microsoft.com/office/powerpoint/2010/main" val="13766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5038-7CC4-42F2-AA5E-D9C51CF068D5}"/>
              </a:ext>
            </a:extLst>
          </p:cNvPr>
          <p:cNvSpPr>
            <a:spLocks noGrp="1"/>
          </p:cNvSpPr>
          <p:nvPr>
            <p:ph type="title"/>
          </p:nvPr>
        </p:nvSpPr>
        <p:spPr/>
        <p:txBody>
          <a:bodyPr/>
          <a:lstStyle/>
          <a:p>
            <a:r>
              <a:rPr lang="en-US" dirty="0">
                <a:solidFill>
                  <a:schemeClr val="tx2">
                    <a:lumMod val="10000"/>
                  </a:schemeClr>
                </a:solidFill>
              </a:rPr>
              <a:t>Introduction </a:t>
            </a:r>
          </a:p>
        </p:txBody>
      </p:sp>
      <p:sp>
        <p:nvSpPr>
          <p:cNvPr id="3" name="Content Placeholder 2">
            <a:extLst>
              <a:ext uri="{FF2B5EF4-FFF2-40B4-BE49-F238E27FC236}">
                <a16:creationId xmlns:a16="http://schemas.microsoft.com/office/drawing/2014/main" id="{C378E26F-4A8B-47BD-8426-773E8C1373E3}"/>
              </a:ext>
            </a:extLst>
          </p:cNvPr>
          <p:cNvSpPr>
            <a:spLocks noGrp="1"/>
          </p:cNvSpPr>
          <p:nvPr>
            <p:ph idx="1"/>
          </p:nvPr>
        </p:nvSpPr>
        <p:spPr>
          <a:xfrm>
            <a:off x="1103312" y="2052918"/>
            <a:ext cx="9404723" cy="4195481"/>
          </a:xfrm>
        </p:spPr>
        <p:txBody>
          <a:bodyPr/>
          <a:lstStyle/>
          <a:p>
            <a:r>
              <a:rPr lang="en-US" sz="2400" dirty="0">
                <a:solidFill>
                  <a:schemeClr val="tx2">
                    <a:lumMod val="10000"/>
                  </a:schemeClr>
                </a:solidFill>
                <a:latin typeface="Arial" panose="020B0604020202020204" pitchFamily="34" charset="0"/>
                <a:cs typeface="Arial" panose="020B0604020202020204" pitchFamily="34" charset="0"/>
              </a:rPr>
              <a:t>Recognizing photos is one of the most common problems, and it is also important in image search engines such as Google or AliExpress where the user uses image contents to query for similar things. </a:t>
            </a:r>
          </a:p>
          <a:p>
            <a:endParaRPr lang="en-US" dirty="0">
              <a:solidFill>
                <a:schemeClr val="bg1"/>
              </a:solidFill>
            </a:endParaRPr>
          </a:p>
        </p:txBody>
      </p:sp>
    </p:spTree>
    <p:extLst>
      <p:ext uri="{BB962C8B-B14F-4D97-AF65-F5344CB8AC3E}">
        <p14:creationId xmlns:p14="http://schemas.microsoft.com/office/powerpoint/2010/main" val="138658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9E70-D585-46C6-AF74-55531588A724}"/>
              </a:ext>
            </a:extLst>
          </p:cNvPr>
          <p:cNvSpPr>
            <a:spLocks noGrp="1"/>
          </p:cNvSpPr>
          <p:nvPr>
            <p:ph type="title"/>
          </p:nvPr>
        </p:nvSpPr>
        <p:spPr/>
        <p:txBody>
          <a:bodyPr/>
          <a:lstStyle/>
          <a:p>
            <a:r>
              <a:rPr lang="en-US" dirty="0">
                <a:solidFill>
                  <a:schemeClr val="tx2">
                    <a:lumMod val="10000"/>
                  </a:schemeClr>
                </a:solidFill>
              </a:rPr>
              <a:t>Objective</a:t>
            </a:r>
            <a:endParaRPr lang="en-US" dirty="0"/>
          </a:p>
        </p:txBody>
      </p:sp>
      <p:sp>
        <p:nvSpPr>
          <p:cNvPr id="3" name="Content Placeholder 2">
            <a:extLst>
              <a:ext uri="{FF2B5EF4-FFF2-40B4-BE49-F238E27FC236}">
                <a16:creationId xmlns:a16="http://schemas.microsoft.com/office/drawing/2014/main" id="{DEABB16F-B446-43F7-92D1-AEFDDFF2E454}"/>
              </a:ext>
            </a:extLst>
          </p:cNvPr>
          <p:cNvSpPr>
            <a:spLocks noGrp="1"/>
          </p:cNvSpPr>
          <p:nvPr>
            <p:ph idx="1"/>
          </p:nvPr>
        </p:nvSpPr>
        <p:spPr/>
        <p:txBody>
          <a:bodyPr/>
          <a:lstStyle/>
          <a:p>
            <a:r>
              <a:rPr lang="en-US" sz="2400" dirty="0">
                <a:solidFill>
                  <a:schemeClr val="tx2">
                    <a:lumMod val="10000"/>
                  </a:schemeClr>
                </a:solidFill>
                <a:latin typeface="Arial" panose="020B0604020202020204" pitchFamily="34" charset="0"/>
                <a:cs typeface="Arial" panose="020B0604020202020204" pitchFamily="34" charset="0"/>
              </a:rPr>
              <a:t>The goal of this project is to build a deep learning model that can recognize object in images and predict the class of the image.</a:t>
            </a:r>
          </a:p>
          <a:p>
            <a:endParaRPr lang="en-US" dirty="0"/>
          </a:p>
        </p:txBody>
      </p:sp>
    </p:spTree>
    <p:extLst>
      <p:ext uri="{BB962C8B-B14F-4D97-AF65-F5344CB8AC3E}">
        <p14:creationId xmlns:p14="http://schemas.microsoft.com/office/powerpoint/2010/main" val="123943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ABA8-D37E-435F-9B55-EEAF55E67278}"/>
              </a:ext>
            </a:extLst>
          </p:cNvPr>
          <p:cNvSpPr>
            <a:spLocks noGrp="1"/>
          </p:cNvSpPr>
          <p:nvPr>
            <p:ph type="title"/>
          </p:nvPr>
        </p:nvSpPr>
        <p:spPr/>
        <p:txBody>
          <a:bodyPr/>
          <a:lstStyle/>
          <a:p>
            <a:r>
              <a:rPr lang="en-US" dirty="0">
                <a:solidFill>
                  <a:schemeClr val="tx2">
                    <a:lumMod val="10000"/>
                  </a:schemeClr>
                </a:solidFill>
              </a:rPr>
              <a:t>Dataset </a:t>
            </a:r>
          </a:p>
        </p:txBody>
      </p:sp>
      <p:sp>
        <p:nvSpPr>
          <p:cNvPr id="3" name="Content Placeholder 2">
            <a:extLst>
              <a:ext uri="{FF2B5EF4-FFF2-40B4-BE49-F238E27FC236}">
                <a16:creationId xmlns:a16="http://schemas.microsoft.com/office/drawing/2014/main" id="{90E823EA-4CEE-4ACC-9383-ACCCEA2F0AA7}"/>
              </a:ext>
            </a:extLst>
          </p:cNvPr>
          <p:cNvSpPr>
            <a:spLocks noGrp="1"/>
          </p:cNvSpPr>
          <p:nvPr>
            <p:ph idx="1"/>
          </p:nvPr>
        </p:nvSpPr>
        <p:spPr>
          <a:xfrm>
            <a:off x="1103312" y="2052918"/>
            <a:ext cx="9404723" cy="4195481"/>
          </a:xfrm>
        </p:spPr>
        <p:txBody>
          <a:bodyPr>
            <a:normAutofit/>
          </a:bodyPr>
          <a:lstStyle/>
          <a:p>
            <a:pPr algn="l"/>
            <a:r>
              <a:rPr lang="en-US" dirty="0">
                <a:solidFill>
                  <a:schemeClr val="tx2">
                    <a:lumMod val="10000"/>
                  </a:schemeClr>
                </a:solidFill>
              </a:rPr>
              <a:t>I use CIFAR-10 dataset consists of 60,000 32x32 pixels color images in 10 classes. The 10 different classes represent airplanes, cars, birds, cats, deer, dogs, frogs, horses, ships, and trucks, in which each of those classes consists of 6000 images. </a:t>
            </a:r>
            <a:endParaRPr lang="en-US" b="0" i="0" u="none" strike="noStrike" baseline="0" dirty="0">
              <a:solidFill>
                <a:schemeClr val="tx2">
                  <a:lumMod val="10000"/>
                </a:schemeClr>
              </a:solidFill>
              <a:latin typeface="Calibri" panose="020F0502020204030204" pitchFamily="34" charset="0"/>
            </a:endParaRPr>
          </a:p>
          <a:p>
            <a:r>
              <a:rPr lang="en-US" dirty="0">
                <a:solidFill>
                  <a:schemeClr val="tx2">
                    <a:lumMod val="10000"/>
                  </a:schemeClr>
                </a:solidFill>
              </a:rPr>
              <a:t> There are 50,000 training images and 10,000 test images.</a:t>
            </a:r>
          </a:p>
          <a:p>
            <a:r>
              <a:rPr lang="en-US" dirty="0">
                <a:solidFill>
                  <a:schemeClr val="tx2">
                    <a:lumMod val="10000"/>
                  </a:schemeClr>
                </a:solidFill>
              </a:rPr>
              <a:t> dataset is already available in the datasets module of </a:t>
            </a:r>
            <a:r>
              <a:rPr lang="en-US" dirty="0" err="1">
                <a:solidFill>
                  <a:schemeClr val="tx2">
                    <a:lumMod val="10000"/>
                  </a:schemeClr>
                </a:solidFill>
              </a:rPr>
              <a:t>Keras</a:t>
            </a:r>
            <a:r>
              <a:rPr lang="en-US" dirty="0">
                <a:solidFill>
                  <a:schemeClr val="tx2">
                    <a:lumMod val="10000"/>
                  </a:schemeClr>
                </a:solidFill>
              </a:rPr>
              <a:t> you can directly import it from keras.dataset or download it from https://www.cs.toronto.edu/~kriz/cifar.html</a:t>
            </a:r>
          </a:p>
        </p:txBody>
      </p:sp>
    </p:spTree>
    <p:extLst>
      <p:ext uri="{BB962C8B-B14F-4D97-AF65-F5344CB8AC3E}">
        <p14:creationId xmlns:p14="http://schemas.microsoft.com/office/powerpoint/2010/main" val="298637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49D5-9BB5-4269-BD10-C7ADFE5D99A3}"/>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The CIFAR-10 dataset</a:t>
            </a:r>
            <a:br>
              <a:rPr lang="en-US" b="1" i="0" dirty="0">
                <a:solidFill>
                  <a:srgbClr val="000000"/>
                </a:solidFill>
                <a:effectLst/>
                <a:latin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ACEAA7E1-D7E7-482A-9B64-70EFC07D7A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7651" y="1518834"/>
            <a:ext cx="7510256" cy="5062780"/>
          </a:xfrm>
        </p:spPr>
      </p:pic>
    </p:spTree>
    <p:extLst>
      <p:ext uri="{BB962C8B-B14F-4D97-AF65-F5344CB8AC3E}">
        <p14:creationId xmlns:p14="http://schemas.microsoft.com/office/powerpoint/2010/main" val="45700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789F-020F-46F1-8AA1-B8818BE7E6B2}"/>
              </a:ext>
            </a:extLst>
          </p:cNvPr>
          <p:cNvSpPr>
            <a:spLocks noGrp="1"/>
          </p:cNvSpPr>
          <p:nvPr>
            <p:ph type="title"/>
          </p:nvPr>
        </p:nvSpPr>
        <p:spPr/>
        <p:txBody>
          <a:bodyPr/>
          <a:lstStyle/>
          <a:p>
            <a:r>
              <a:rPr lang="en-US" dirty="0">
                <a:solidFill>
                  <a:schemeClr val="tx2">
                    <a:lumMod val="10000"/>
                  </a:schemeClr>
                </a:solidFill>
              </a:rPr>
              <a:t>Tools</a:t>
            </a:r>
            <a:r>
              <a:rPr lang="en-US" dirty="0"/>
              <a:t> </a:t>
            </a:r>
          </a:p>
        </p:txBody>
      </p:sp>
      <p:sp>
        <p:nvSpPr>
          <p:cNvPr id="3" name="Content Placeholder 2">
            <a:extLst>
              <a:ext uri="{FF2B5EF4-FFF2-40B4-BE49-F238E27FC236}">
                <a16:creationId xmlns:a16="http://schemas.microsoft.com/office/drawing/2014/main" id="{46EF1BE3-E845-4AAC-90AC-FCC82E15799C}"/>
              </a:ext>
            </a:extLst>
          </p:cNvPr>
          <p:cNvSpPr>
            <a:spLocks noGrp="1"/>
          </p:cNvSpPr>
          <p:nvPr>
            <p:ph idx="1"/>
          </p:nvPr>
        </p:nvSpPr>
        <p:spPr/>
        <p:txBody>
          <a:bodyPr/>
          <a:lstStyle/>
          <a:p>
            <a:r>
              <a:rPr lang="en-US" dirty="0">
                <a:solidFill>
                  <a:schemeClr val="tx2">
                    <a:lumMod val="10000"/>
                  </a:schemeClr>
                </a:solidFill>
              </a:rPr>
              <a:t>NumPy for data manipulation. </a:t>
            </a:r>
          </a:p>
          <a:p>
            <a:r>
              <a:rPr lang="en-US" dirty="0">
                <a:solidFill>
                  <a:schemeClr val="tx2">
                    <a:lumMod val="10000"/>
                  </a:schemeClr>
                </a:solidFill>
              </a:rPr>
              <a:t>TensorFlow, </a:t>
            </a:r>
            <a:r>
              <a:rPr lang="en-US" dirty="0" err="1">
                <a:solidFill>
                  <a:schemeClr val="tx2">
                    <a:lumMod val="10000"/>
                  </a:schemeClr>
                </a:solidFill>
              </a:rPr>
              <a:t>Keras</a:t>
            </a:r>
            <a:r>
              <a:rPr lang="en-US" dirty="0">
                <a:solidFill>
                  <a:schemeClr val="tx2">
                    <a:lumMod val="10000"/>
                  </a:schemeClr>
                </a:solidFill>
              </a:rPr>
              <a:t>, Scikit-learn for modeling. </a:t>
            </a:r>
          </a:p>
          <a:p>
            <a:r>
              <a:rPr lang="en-US" dirty="0">
                <a:solidFill>
                  <a:schemeClr val="tx2">
                    <a:lumMod val="10000"/>
                  </a:schemeClr>
                </a:solidFill>
              </a:rPr>
              <a:t>Matplotlib for visualizations. </a:t>
            </a:r>
          </a:p>
          <a:p>
            <a:endParaRPr lang="en-US" dirty="0">
              <a:solidFill>
                <a:schemeClr val="tx2">
                  <a:lumMod val="10000"/>
                </a:schemeClr>
              </a:solidFill>
            </a:endParaRPr>
          </a:p>
        </p:txBody>
      </p:sp>
    </p:spTree>
    <p:extLst>
      <p:ext uri="{BB962C8B-B14F-4D97-AF65-F5344CB8AC3E}">
        <p14:creationId xmlns:p14="http://schemas.microsoft.com/office/powerpoint/2010/main" val="148161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D7D84C-BEEA-4AFE-A37D-48F6564D5B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0501" y="1648847"/>
            <a:ext cx="5149910" cy="4902424"/>
          </a:xfrm>
        </p:spPr>
      </p:pic>
      <p:sp>
        <p:nvSpPr>
          <p:cNvPr id="2" name="Title 1">
            <a:extLst>
              <a:ext uri="{FF2B5EF4-FFF2-40B4-BE49-F238E27FC236}">
                <a16:creationId xmlns:a16="http://schemas.microsoft.com/office/drawing/2014/main" id="{E86427C6-319D-48D3-A61D-ED3A695458C9}"/>
              </a:ext>
            </a:extLst>
          </p:cNvPr>
          <p:cNvSpPr>
            <a:spLocks noGrp="1"/>
          </p:cNvSpPr>
          <p:nvPr>
            <p:ph type="title"/>
          </p:nvPr>
        </p:nvSpPr>
        <p:spPr/>
        <p:txBody>
          <a:bodyPr/>
          <a:lstStyle/>
          <a:p>
            <a:r>
              <a:rPr lang="en-US" dirty="0">
                <a:solidFill>
                  <a:schemeClr val="tx2">
                    <a:lumMod val="10000"/>
                  </a:schemeClr>
                </a:solidFill>
              </a:rPr>
              <a:t>Model Architecture</a:t>
            </a:r>
          </a:p>
        </p:txBody>
      </p:sp>
    </p:spTree>
    <p:extLst>
      <p:ext uri="{BB962C8B-B14F-4D97-AF65-F5344CB8AC3E}">
        <p14:creationId xmlns:p14="http://schemas.microsoft.com/office/powerpoint/2010/main" val="209899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8938-1FCD-4440-A2DC-659D747E02BB}"/>
              </a:ext>
            </a:extLst>
          </p:cNvPr>
          <p:cNvSpPr>
            <a:spLocks noGrp="1"/>
          </p:cNvSpPr>
          <p:nvPr>
            <p:ph type="title"/>
          </p:nvPr>
        </p:nvSpPr>
        <p:spPr/>
        <p:txBody>
          <a:bodyPr/>
          <a:lstStyle/>
          <a:p>
            <a:r>
              <a:rPr lang="en-US" dirty="0">
                <a:solidFill>
                  <a:schemeClr val="tx2">
                    <a:lumMod val="10000"/>
                  </a:schemeClr>
                </a:solidFill>
              </a:rPr>
              <a:t>Evaluation </a:t>
            </a:r>
          </a:p>
        </p:txBody>
      </p:sp>
      <p:pic>
        <p:nvPicPr>
          <p:cNvPr id="5" name="Content Placeholder 4">
            <a:extLst>
              <a:ext uri="{FF2B5EF4-FFF2-40B4-BE49-F238E27FC236}">
                <a16:creationId xmlns:a16="http://schemas.microsoft.com/office/drawing/2014/main" id="{3BD2192C-10DA-4B44-A8FC-D242EEAF2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653" y="2097088"/>
            <a:ext cx="6895393" cy="3946826"/>
          </a:xfrm>
        </p:spPr>
      </p:pic>
      <p:pic>
        <p:nvPicPr>
          <p:cNvPr id="7" name="Picture 6">
            <a:extLst>
              <a:ext uri="{FF2B5EF4-FFF2-40B4-BE49-F238E27FC236}">
                <a16:creationId xmlns:a16="http://schemas.microsoft.com/office/drawing/2014/main" id="{009B7501-F1A8-4195-A362-7CE08F177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074" y="2097088"/>
            <a:ext cx="3949903" cy="369411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4FB1842C-2816-4A2C-8887-882755319006}"/>
                  </a:ext>
                </a:extLst>
              </p14:cNvPr>
              <p14:cNvContentPartPr/>
              <p14:nvPr/>
            </p14:nvContentPartPr>
            <p14:xfrm>
              <a:off x="10404064" y="5042544"/>
              <a:ext cx="260280" cy="360"/>
            </p14:xfrm>
          </p:contentPart>
        </mc:Choice>
        <mc:Fallback>
          <p:pic>
            <p:nvPicPr>
              <p:cNvPr id="8" name="Ink 7">
                <a:extLst>
                  <a:ext uri="{FF2B5EF4-FFF2-40B4-BE49-F238E27FC236}">
                    <a16:creationId xmlns:a16="http://schemas.microsoft.com/office/drawing/2014/main" id="{4FB1842C-2816-4A2C-8887-882755319006}"/>
                  </a:ext>
                </a:extLst>
              </p:cNvPr>
              <p:cNvPicPr/>
              <p:nvPr/>
            </p:nvPicPr>
            <p:blipFill>
              <a:blip r:embed="rId5"/>
              <a:stretch>
                <a:fillRect/>
              </a:stretch>
            </p:blipFill>
            <p:spPr>
              <a:xfrm>
                <a:off x="10395424" y="5033544"/>
                <a:ext cx="277920" cy="18000"/>
              </a:xfrm>
              <a:prstGeom prst="rect">
                <a:avLst/>
              </a:prstGeom>
            </p:spPr>
          </p:pic>
        </mc:Fallback>
      </mc:AlternateContent>
    </p:spTree>
    <p:extLst>
      <p:ext uri="{BB962C8B-B14F-4D97-AF65-F5344CB8AC3E}">
        <p14:creationId xmlns:p14="http://schemas.microsoft.com/office/powerpoint/2010/main" val="95551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959E-0C47-4A16-9904-96C56BCC9710}"/>
              </a:ext>
            </a:extLst>
          </p:cNvPr>
          <p:cNvSpPr>
            <a:spLocks noGrp="1"/>
          </p:cNvSpPr>
          <p:nvPr>
            <p:ph type="title"/>
          </p:nvPr>
        </p:nvSpPr>
        <p:spPr/>
        <p:txBody>
          <a:bodyPr/>
          <a:lstStyle/>
          <a:p>
            <a:r>
              <a:rPr lang="en-US" dirty="0">
                <a:solidFill>
                  <a:schemeClr val="tx2">
                    <a:lumMod val="10000"/>
                  </a:schemeClr>
                </a:solidFill>
              </a:rPr>
              <a:t>Testing</a:t>
            </a:r>
          </a:p>
        </p:txBody>
      </p:sp>
      <p:pic>
        <p:nvPicPr>
          <p:cNvPr id="13" name="Picture 12">
            <a:extLst>
              <a:ext uri="{FF2B5EF4-FFF2-40B4-BE49-F238E27FC236}">
                <a16:creationId xmlns:a16="http://schemas.microsoft.com/office/drawing/2014/main" id="{44FB864D-314A-4D76-8851-4114EC740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640" y="1936820"/>
            <a:ext cx="5105864" cy="4178471"/>
          </a:xfrm>
          <a:prstGeom prst="rect">
            <a:avLst/>
          </a:prstGeom>
        </p:spPr>
      </p:pic>
      <p:pic>
        <p:nvPicPr>
          <p:cNvPr id="18" name="Content Placeholder 17">
            <a:extLst>
              <a:ext uri="{FF2B5EF4-FFF2-40B4-BE49-F238E27FC236}">
                <a16:creationId xmlns:a16="http://schemas.microsoft.com/office/drawing/2014/main" id="{41A700CC-65E4-4ABB-A887-0A78921818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636" y="1936820"/>
            <a:ext cx="5105864" cy="4274776"/>
          </a:xfrm>
        </p:spPr>
      </p:pic>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7F9291BB-564E-429F-B907-C9564D006032}"/>
                  </a:ext>
                </a:extLst>
              </p14:cNvPr>
              <p14:cNvContentPartPr/>
              <p14:nvPr/>
            </p14:nvContentPartPr>
            <p14:xfrm>
              <a:off x="7571138" y="5910615"/>
              <a:ext cx="134280" cy="9360"/>
            </p14:xfrm>
          </p:contentPart>
        </mc:Choice>
        <mc:Fallback>
          <p:pic>
            <p:nvPicPr>
              <p:cNvPr id="21" name="Ink 20">
                <a:extLst>
                  <a:ext uri="{FF2B5EF4-FFF2-40B4-BE49-F238E27FC236}">
                    <a16:creationId xmlns:a16="http://schemas.microsoft.com/office/drawing/2014/main" id="{7F9291BB-564E-429F-B907-C9564D006032}"/>
                  </a:ext>
                </a:extLst>
              </p:cNvPr>
              <p:cNvPicPr/>
              <p:nvPr/>
            </p:nvPicPr>
            <p:blipFill>
              <a:blip r:embed="rId5"/>
              <a:stretch>
                <a:fillRect/>
              </a:stretch>
            </p:blipFill>
            <p:spPr>
              <a:xfrm>
                <a:off x="7566818" y="5906295"/>
                <a:ext cx="142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2BB38A18-56A2-45D8-9A36-85B4C443BAE2}"/>
                  </a:ext>
                </a:extLst>
              </p14:cNvPr>
              <p14:cNvContentPartPr/>
              <p14:nvPr/>
            </p14:nvContentPartPr>
            <p14:xfrm>
              <a:off x="8624138" y="5935095"/>
              <a:ext cx="251280" cy="14760"/>
            </p14:xfrm>
          </p:contentPart>
        </mc:Choice>
        <mc:Fallback>
          <p:pic>
            <p:nvPicPr>
              <p:cNvPr id="22" name="Ink 21">
                <a:extLst>
                  <a:ext uri="{FF2B5EF4-FFF2-40B4-BE49-F238E27FC236}">
                    <a16:creationId xmlns:a16="http://schemas.microsoft.com/office/drawing/2014/main" id="{2BB38A18-56A2-45D8-9A36-85B4C443BAE2}"/>
                  </a:ext>
                </a:extLst>
              </p:cNvPr>
              <p:cNvPicPr/>
              <p:nvPr/>
            </p:nvPicPr>
            <p:blipFill>
              <a:blip r:embed="rId7"/>
              <a:stretch>
                <a:fillRect/>
              </a:stretch>
            </p:blipFill>
            <p:spPr>
              <a:xfrm>
                <a:off x="8619818" y="5930775"/>
                <a:ext cx="259920" cy="23400"/>
              </a:xfrm>
              <a:prstGeom prst="rect">
                <a:avLst/>
              </a:prstGeom>
            </p:spPr>
          </p:pic>
        </mc:Fallback>
      </mc:AlternateContent>
    </p:spTree>
    <p:extLst>
      <p:ext uri="{BB962C8B-B14F-4D97-AF65-F5344CB8AC3E}">
        <p14:creationId xmlns:p14="http://schemas.microsoft.com/office/powerpoint/2010/main" val="1245182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1">
      <a:dk1>
        <a:srgbClr val="FFFFFF"/>
      </a:dk1>
      <a:lt1>
        <a:sysClr val="window" lastClr="FFFFFF"/>
      </a:lt1>
      <a:dk2>
        <a:srgbClr val="FFFFFF"/>
      </a:dk2>
      <a:lt2>
        <a:srgbClr val="E7E6E6"/>
      </a:lt2>
      <a:accent1>
        <a:srgbClr val="FFFFFF"/>
      </a:accent1>
      <a:accent2>
        <a:srgbClr val="FFFFFF"/>
      </a:accent2>
      <a:accent3>
        <a:srgbClr val="A5A5A5"/>
      </a:accent3>
      <a:accent4>
        <a:srgbClr val="44546A"/>
      </a:accent4>
      <a:accent5>
        <a:srgbClr val="5B9BD5"/>
      </a:accent5>
      <a:accent6>
        <a:srgbClr val="70AD47"/>
      </a:accent6>
      <a:hlink>
        <a:srgbClr val="0563C1"/>
      </a:hlink>
      <a:folHlink>
        <a:srgbClr val="FFFFF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742</TotalTime>
  <Words>220</Words>
  <Application>Microsoft Office PowerPoint</Application>
  <PresentationFormat>Widescreen</PresentationFormat>
  <Paragraphs>22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Andalus</vt:lpstr>
      <vt:lpstr>Arial</vt:lpstr>
      <vt:lpstr>Calibri</vt:lpstr>
      <vt:lpstr>sohne</vt:lpstr>
      <vt:lpstr>Tw Cen MT</vt:lpstr>
      <vt:lpstr>Circuit</vt:lpstr>
      <vt:lpstr>Convolutional Neural Networks for Image Classification </vt:lpstr>
      <vt:lpstr>Introduction </vt:lpstr>
      <vt:lpstr>Objective</vt:lpstr>
      <vt:lpstr>Dataset </vt:lpstr>
      <vt:lpstr>The CIFAR-10 dataset </vt:lpstr>
      <vt:lpstr>Tools </vt:lpstr>
      <vt:lpstr>Model Architecture</vt:lpstr>
      <vt:lpstr>Evaluation </vt:lpstr>
      <vt:lpstr>Testing</vt:lpstr>
      <vt:lpstr>Heatmap</vt:lpstr>
      <vt:lpstr>Prediction before using data augmentation</vt:lpstr>
      <vt:lpstr>Data Augmentation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 for Image Classification </dc:title>
  <dc:creator>Shaden Alhussain</dc:creator>
  <cp:lastModifiedBy>Shaden Alhussain</cp:lastModifiedBy>
  <cp:revision>3</cp:revision>
  <dcterms:created xsi:type="dcterms:W3CDTF">2021-12-16T01:06:40Z</dcterms:created>
  <dcterms:modified xsi:type="dcterms:W3CDTF">2021-12-16T13:29:30Z</dcterms:modified>
</cp:coreProperties>
</file>